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56" r:id="rId2"/>
    <p:sldId id="630" r:id="rId3"/>
    <p:sldId id="631" r:id="rId4"/>
    <p:sldId id="324" r:id="rId5"/>
    <p:sldId id="620" r:id="rId6"/>
    <p:sldId id="326" r:id="rId7"/>
    <p:sldId id="635" r:id="rId8"/>
    <p:sldId id="636" r:id="rId9"/>
    <p:sldId id="325" r:id="rId10"/>
    <p:sldId id="614" r:id="rId11"/>
    <p:sldId id="626" r:id="rId12"/>
    <p:sldId id="616" r:id="rId13"/>
    <p:sldId id="615" r:id="rId14"/>
    <p:sldId id="623" r:id="rId15"/>
    <p:sldId id="624" r:id="rId16"/>
    <p:sldId id="625" r:id="rId17"/>
    <p:sldId id="619" r:id="rId18"/>
    <p:sldId id="617" r:id="rId19"/>
    <p:sldId id="336" r:id="rId20"/>
    <p:sldId id="632" r:id="rId21"/>
    <p:sldId id="634" r:id="rId22"/>
    <p:sldId id="613" r:id="rId23"/>
    <p:sldId id="637" r:id="rId24"/>
    <p:sldId id="638" r:id="rId25"/>
    <p:sldId id="618" r:id="rId26"/>
    <p:sldId id="621" r:id="rId27"/>
    <p:sldId id="633" r:id="rId28"/>
    <p:sldId id="639" r:id="rId29"/>
    <p:sldId id="627" r:id="rId30"/>
    <p:sldId id="628" r:id="rId31"/>
    <p:sldId id="629" r:id="rId32"/>
    <p:sldId id="315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3CF"/>
    <a:srgbClr val="0000FF"/>
    <a:srgbClr val="190116"/>
    <a:srgbClr val="F40AD8"/>
    <a:srgbClr val="FAA4EE"/>
    <a:srgbClr val="E99E09"/>
    <a:srgbClr val="C1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3" autoAdjust="0"/>
    <p:restoredTop sz="86209" autoAdjust="0"/>
  </p:normalViewPr>
  <p:slideViewPr>
    <p:cSldViewPr>
      <p:cViewPr>
        <p:scale>
          <a:sx n="77" d="100"/>
          <a:sy n="77" d="100"/>
        </p:scale>
        <p:origin x="1928" y="10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2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7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5254-5185-49EB-808A-B74882C0D058}" type="datetimeFigureOut">
              <a:rPr lang="fr-FR" smtClean="0"/>
              <a:pPr/>
              <a:t>20/04/2026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43EDE-F30A-4BE0-B63A-7B86A5FA95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22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AB0F0-0669-416B-9055-0383225165C1}" type="datetimeFigureOut">
              <a:rPr lang="en-GB" smtClean="0"/>
              <a:pPr/>
              <a:t>18/04/2026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F9BB-5ED9-4B60-AAAD-A39BA91D48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e l'image des diapositives 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733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53F56-94E6-43A9-9B88-D59DD6360DA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93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F9BB-5ED9-4B60-AAAD-A39BA91D48B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op H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486"/>
            <a:ext cx="8892480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388" y="261938"/>
            <a:ext cx="1809750" cy="4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4920853"/>
            <a:ext cx="9144000" cy="222647"/>
          </a:xfrm>
          <a:prstGeom prst="rect">
            <a:avLst/>
          </a:prstGeom>
          <a:gradFill rotWithShape="0">
            <a:gsLst>
              <a:gs pos="0">
                <a:srgbClr val="334E6B"/>
              </a:gs>
              <a:gs pos="100000">
                <a:srgbClr val="17233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357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97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642924"/>
            <a:ext cx="2057400" cy="41231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642924"/>
            <a:ext cx="6019800" cy="412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4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Top H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492"/>
            <a:ext cx="889248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33543"/>
            <a:ext cx="1584176" cy="4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19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72828"/>
            <a:ext cx="3992563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1672828"/>
            <a:ext cx="3992562" cy="3394472"/>
          </a:xfrm>
        </p:spPr>
        <p:txBody>
          <a:bodyPr/>
          <a:lstStyle>
            <a:lvl1pPr>
              <a:defRPr sz="21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9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8229600" cy="48605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97862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7768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354" y="1497862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1354" y="197768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0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4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1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1" y="789552"/>
            <a:ext cx="3008313" cy="74817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690" y="789552"/>
            <a:ext cx="5111750" cy="4266474"/>
          </a:xfrm>
        </p:spPr>
        <p:txBody>
          <a:bodyPr/>
          <a:lstStyle>
            <a:lvl1pPr>
              <a:defRPr sz="1800"/>
            </a:lvl1pPr>
            <a:lvl2pPr>
              <a:defRPr sz="2100"/>
            </a:lvl2pPr>
            <a:lvl3pPr>
              <a:defRPr sz="135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1" y="1599643"/>
            <a:ext cx="3008313" cy="345638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2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984427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843558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409480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7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Top Hum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37" y="148903"/>
            <a:ext cx="7029009" cy="4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 redrawn 43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48903"/>
            <a:ext cx="1584176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44166"/>
            <a:ext cx="8229600" cy="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6" y="1672828"/>
            <a:ext cx="81375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4920853"/>
            <a:ext cx="9144000" cy="222647"/>
          </a:xfrm>
          <a:prstGeom prst="rect">
            <a:avLst/>
          </a:prstGeom>
          <a:gradFill rotWithShape="0">
            <a:gsLst>
              <a:gs pos="0">
                <a:srgbClr val="334E6B"/>
              </a:gs>
              <a:gs pos="100000">
                <a:srgbClr val="17233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288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45535F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R.Bowen@bath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www.ukri.org%2Fapply-for-funding%2Fhow-to-apply%2Fresume-for-research-and-innovation-r4ri-guidance%2F&amp;data=05%7C02%7Cmsscrb%40bath.ac.uk%7Cec9c243dbbfe400116db08dc49cceec2%7C377e3d224ea1422db0ad8fcc89406b9e%7C0%7C0%7C638466391723971916%7CUnknown%7CTWFpbGZsb3d8eyJWIjoiMC4wLjAwMDAiLCJQIjoiV2luMzIiLCJBTiI6Ik1haWwiLCJXVCI6Mn0%3D%7C0%7C%7C%7C&amp;sdata=Qrrz1Xw3tUaYP5UWS3gjQu3E49fSRfq2hB3oPmGqYxA%3D&amp;reserve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555526"/>
            <a:ext cx="8568952" cy="13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 algn="ctr"/>
            <a:endParaRPr lang="en-GB" sz="3200" b="0" dirty="0">
              <a:solidFill>
                <a:schemeClr val="bg1"/>
              </a:solidFill>
            </a:endParaRPr>
          </a:p>
          <a:p>
            <a:pPr algn="ctr"/>
            <a:r>
              <a:rPr lang="en-GB" sz="3200" b="0" dirty="0">
                <a:solidFill>
                  <a:schemeClr val="bg1"/>
                </a:solidFill>
              </a:rPr>
              <a:t>Writing a Good Project Proposal.</a:t>
            </a:r>
          </a:p>
          <a:p>
            <a:pPr algn="ctr"/>
            <a:r>
              <a:rPr lang="en-GB" sz="3200" b="0" dirty="0">
                <a:solidFill>
                  <a:schemeClr val="bg1"/>
                </a:solidFill>
              </a:rPr>
              <a:t>A personal perspective.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95536" y="2643758"/>
            <a:ext cx="8424936" cy="139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GB" sz="1600" b="1" kern="0" dirty="0"/>
              <a:t>Professor Chris Bowen, </a:t>
            </a:r>
            <a:r>
              <a:rPr lang="en-GB" sz="1600" b="1" dirty="0">
                <a:hlinkClick r:id="rId3"/>
              </a:rPr>
              <a:t>C.R.Bowen@bath.ac.uk</a:t>
            </a:r>
            <a:r>
              <a:rPr lang="en-GB" sz="1600" b="1" dirty="0"/>
              <a:t>.  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GB" sz="1600" b="1" kern="0" dirty="0"/>
              <a:t>Centre of Integrated Materials, Processes and Structures (IMPS)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GB" sz="1600" b="1" kern="0" dirty="0"/>
              <a:t>Department of Mechanical Engineering, University of Bath, United Kingdom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en-GB" sz="1600" b="1" kern="0" dirty="0">
              <a:solidFill>
                <a:schemeClr val="bg1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2428876" y="4912947"/>
            <a:ext cx="1602581" cy="0"/>
          </a:xfrm>
          <a:prstGeom prst="line">
            <a:avLst/>
          </a:prstGeom>
          <a:noFill/>
          <a:ln w="88920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94058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6D43F-B7E4-C114-BED8-BCE3D4F0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6535430" cy="36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BFFC5-E834-AB89-8F82-66D54536A9A8}"/>
              </a:ext>
            </a:extLst>
          </p:cNvPr>
          <p:cNvSpPr txBox="1"/>
          <p:nvPr/>
        </p:nvSpPr>
        <p:spPr>
          <a:xfrm>
            <a:off x="35496" y="186194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Develop project work packages (WPs) to formulate coherent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D4A6B-59F7-D24B-96E6-2FA6A32343B6}"/>
              </a:ext>
            </a:extLst>
          </p:cNvPr>
          <p:cNvSpPr txBox="1"/>
          <p:nvPr/>
        </p:nvSpPr>
        <p:spPr>
          <a:xfrm>
            <a:off x="6678678" y="978857"/>
            <a:ext cx="2304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Provide clear outline of Work packages (WPs), and their linkages.</a:t>
            </a:r>
          </a:p>
          <a:p>
            <a:endParaRPr lang="en-US" sz="1400" dirty="0"/>
          </a:p>
          <a:p>
            <a:r>
              <a:rPr lang="en-US" sz="1400" dirty="0"/>
              <a:t>This is often placed at end of Work Package descriptions. “Fig, 9 shows the WPs.”</a:t>
            </a:r>
          </a:p>
          <a:p>
            <a:endParaRPr lang="en-US" sz="1400" dirty="0"/>
          </a:p>
          <a:p>
            <a:r>
              <a:rPr lang="en-US" sz="1400" dirty="0"/>
              <a:t>Personally, I think it is easier to show this at the start of WP description, BEFORE you describe them.</a:t>
            </a:r>
          </a:p>
          <a:p>
            <a:endParaRPr lang="en-US" sz="1400" dirty="0"/>
          </a:p>
          <a:p>
            <a:r>
              <a:rPr lang="en-US" sz="1400" dirty="0"/>
              <a:t>Do this maybe before writing, not at end.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A2549-9B90-6845-FF99-D50C40A927A2}"/>
              </a:ext>
            </a:extLst>
          </p:cNvPr>
          <p:cNvSpPr txBox="1"/>
          <p:nvPr/>
        </p:nvSpPr>
        <p:spPr>
          <a:xfrm>
            <a:off x="107504" y="586884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help deliver objectives:</a:t>
            </a:r>
          </a:p>
        </p:txBody>
      </p:sp>
    </p:spTree>
    <p:extLst>
      <p:ext uri="{BB962C8B-B14F-4D97-AF65-F5344CB8AC3E}">
        <p14:creationId xmlns:p14="http://schemas.microsoft.com/office/powerpoint/2010/main" val="250605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A654F7-5A78-2917-3096-35EED1658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795"/>
            <a:ext cx="8728932" cy="2855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7C348-63D6-B07D-E2C6-E5CDB8684728}"/>
              </a:ext>
            </a:extLst>
          </p:cNvPr>
          <p:cNvSpPr txBox="1"/>
          <p:nvPr/>
        </p:nvSpPr>
        <p:spPr>
          <a:xfrm>
            <a:off x="179512" y="186194"/>
            <a:ext cx="668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Diagram of Project – Develop early, to formulate coherent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954EE-F32D-5C7B-0F3F-AF5086A9216E}"/>
              </a:ext>
            </a:extLst>
          </p:cNvPr>
          <p:cNvSpPr txBox="1"/>
          <p:nvPr/>
        </p:nvSpPr>
        <p:spPr>
          <a:xfrm>
            <a:off x="1080624" y="762258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approach - this outlines Challenges, WPs, and Outcomes</a:t>
            </a:r>
          </a:p>
        </p:txBody>
      </p:sp>
    </p:spTree>
    <p:extLst>
      <p:ext uri="{BB962C8B-B14F-4D97-AF65-F5344CB8AC3E}">
        <p14:creationId xmlns:p14="http://schemas.microsoft.com/office/powerpoint/2010/main" val="93501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A9963-5F97-A32A-BB57-E052EB99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" y="606395"/>
            <a:ext cx="5273501" cy="4221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1AD93-6A93-C569-2482-701660858951}"/>
              </a:ext>
            </a:extLst>
          </p:cNvPr>
          <p:cNvSpPr txBox="1"/>
          <p:nvPr/>
        </p:nvSpPr>
        <p:spPr>
          <a:xfrm>
            <a:off x="611560" y="195486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 packages (the WPs)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31B76-7AD8-C431-43D2-B83A02D95290}"/>
              </a:ext>
            </a:extLst>
          </p:cNvPr>
          <p:cNvSpPr txBox="1"/>
          <p:nvPr/>
        </p:nvSpPr>
        <p:spPr>
          <a:xfrm>
            <a:off x="5336644" y="909756"/>
            <a:ext cx="37442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Outline the WP, and linkage to other WPs. </a:t>
            </a:r>
          </a:p>
          <a:p>
            <a:endParaRPr lang="en-US" sz="1400" dirty="0"/>
          </a:p>
          <a:p>
            <a:r>
              <a:rPr lang="en-US" sz="1400" dirty="0"/>
              <a:t>These links often minimized to  “save space” and add detail to tasks, but message can be lost.</a:t>
            </a:r>
          </a:p>
          <a:p>
            <a:endParaRPr lang="en-US" sz="1400" dirty="0"/>
          </a:p>
          <a:p>
            <a:r>
              <a:rPr lang="en-US" sz="1400" dirty="0"/>
              <a:t>Include responsible members and duration in title. Yes -  there is a workplan later, but reader rarely flicking between the two, or reading ahead</a:t>
            </a:r>
          </a:p>
          <a:p>
            <a:endParaRPr lang="en-US" sz="1400" dirty="0"/>
          </a:p>
          <a:p>
            <a:r>
              <a:rPr lang="en-US" sz="1400" dirty="0"/>
              <a:t>Important to outline Tasks in WP.</a:t>
            </a:r>
          </a:p>
          <a:p>
            <a:r>
              <a:rPr lang="en-US" sz="1400" dirty="0"/>
              <a:t>Here Approach 1 and 2 as form of risk mitigation (later).</a:t>
            </a:r>
          </a:p>
          <a:p>
            <a:endParaRPr lang="en-US" sz="1400" dirty="0"/>
          </a:p>
          <a:p>
            <a:r>
              <a:rPr lang="en-US" sz="1400" dirty="0"/>
              <a:t>Image (Fig 10.) from Bath work – shows leader, ideally “Bowen et al..”</a:t>
            </a:r>
          </a:p>
        </p:txBody>
      </p:sp>
    </p:spTree>
    <p:extLst>
      <p:ext uri="{BB962C8B-B14F-4D97-AF65-F5344CB8AC3E}">
        <p14:creationId xmlns:p14="http://schemas.microsoft.com/office/powerpoint/2010/main" val="229126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4030F-04A4-CB7A-5D39-1A01FF81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" y="627534"/>
            <a:ext cx="6328896" cy="3150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F48C1-CD53-5C5A-7D74-F33895350696}"/>
              </a:ext>
            </a:extLst>
          </p:cNvPr>
          <p:cNvSpPr txBox="1"/>
          <p:nvPr/>
        </p:nvSpPr>
        <p:spPr>
          <a:xfrm>
            <a:off x="611560" y="195486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 packages (the WPs)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5261C-9205-8322-0C1C-5973B7C7F16A}"/>
              </a:ext>
            </a:extLst>
          </p:cNvPr>
          <p:cNvSpPr txBox="1"/>
          <p:nvPr/>
        </p:nvSpPr>
        <p:spPr>
          <a:xfrm>
            <a:off x="107505" y="3893317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list milestones (progression points) and deliverables (outcomes)</a:t>
            </a:r>
          </a:p>
          <a:p>
            <a:r>
              <a:rPr lang="en-US" dirty="0"/>
              <a:t>Dates and and how they relate to other WPs. also provided (and link to workplan diagram)</a:t>
            </a:r>
          </a:p>
        </p:txBody>
      </p:sp>
    </p:spTree>
    <p:extLst>
      <p:ext uri="{BB962C8B-B14F-4D97-AF65-F5344CB8AC3E}">
        <p14:creationId xmlns:p14="http://schemas.microsoft.com/office/powerpoint/2010/main" val="386667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08BB47-C10B-50FB-B2F6-29AD91DA5E8C}"/>
              </a:ext>
            </a:extLst>
          </p:cNvPr>
          <p:cNvSpPr txBox="1"/>
          <p:nvPr/>
        </p:nvSpPr>
        <p:spPr>
          <a:xfrm>
            <a:off x="251520" y="589076"/>
            <a:ext cx="849694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buSzPts val="8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Outline risks that may jeopardise project progress. 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buSzPts val="8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Detail the likelihood of risk, without mitigation actions, as Low/Med/High.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buSzPts val="8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Detail the impact on Time/Cost/Technical/Contractual/Resource </a:t>
            </a:r>
            <a:r>
              <a:rPr lang="en-GB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risk occurs as Low/Med/High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buSzPts val="8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Describe mitigation actions put into place to avoid risk</a:t>
            </a:r>
            <a:endParaRPr lang="en-US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69BEE-FB52-B4F2-D27C-47AECE120642}"/>
              </a:ext>
            </a:extLst>
          </p:cNvPr>
          <p:cNvSpPr txBox="1"/>
          <p:nvPr/>
        </p:nvSpPr>
        <p:spPr>
          <a:xfrm>
            <a:off x="179512" y="1861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Risk &amp; Mitigation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F48669-26CE-23F9-6029-BB5ED8A4F7BF}"/>
              </a:ext>
            </a:extLst>
          </p:cNvPr>
          <p:cNvSpPr/>
          <p:nvPr/>
        </p:nvSpPr>
        <p:spPr>
          <a:xfrm>
            <a:off x="5220072" y="224771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E0A3E-4385-0CB5-A160-BEB50DF925DE}"/>
              </a:ext>
            </a:extLst>
          </p:cNvPr>
          <p:cNvSpPr/>
          <p:nvPr/>
        </p:nvSpPr>
        <p:spPr>
          <a:xfrm>
            <a:off x="5229362" y="3723878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F731A6-32B5-EF2F-A971-EF424204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15233"/>
            <a:ext cx="6415581" cy="2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4AA3A-83D0-0229-287D-94DF25AE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1"/>
          <a:stretch>
            <a:fillRect/>
          </a:stretch>
        </p:blipFill>
        <p:spPr>
          <a:xfrm>
            <a:off x="41316" y="843558"/>
            <a:ext cx="7158061" cy="3456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119FA7-EC0C-DC1D-F50B-19EBA2A80ED6}"/>
              </a:ext>
            </a:extLst>
          </p:cNvPr>
          <p:cNvSpPr txBox="1"/>
          <p:nvPr/>
        </p:nvSpPr>
        <p:spPr>
          <a:xfrm>
            <a:off x="7040536" y="1491630"/>
            <a:ext cx="20326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option is to </a:t>
            </a:r>
            <a:r>
              <a:rPr lang="en-US" dirty="0" err="1"/>
              <a:t>summarise</a:t>
            </a:r>
            <a:r>
              <a:rPr lang="en-US" dirty="0"/>
              <a:t> risks/mitigation  at</a:t>
            </a:r>
          </a:p>
          <a:p>
            <a:r>
              <a:rPr lang="en-US" dirty="0"/>
              <a:t>end of WP.</a:t>
            </a:r>
          </a:p>
          <a:p>
            <a:endParaRPr lang="en-US" dirty="0"/>
          </a:p>
          <a:p>
            <a:r>
              <a:rPr lang="en-US" dirty="0"/>
              <a:t>Again, risks sometimes removed to add space for technical content in WPs. Avoid.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92280-0943-C1A6-C70C-DD9A2B3C0242}"/>
              </a:ext>
            </a:extLst>
          </p:cNvPr>
          <p:cNvSpPr txBox="1"/>
          <p:nvPr/>
        </p:nvSpPr>
        <p:spPr>
          <a:xfrm>
            <a:off x="179512" y="20287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Risk &amp; Mitigation</a:t>
            </a:r>
          </a:p>
        </p:txBody>
      </p:sp>
    </p:spTree>
    <p:extLst>
      <p:ext uri="{BB962C8B-B14F-4D97-AF65-F5344CB8AC3E}">
        <p14:creationId xmlns:p14="http://schemas.microsoft.com/office/powerpoint/2010/main" val="422370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60FD0F-8F97-FB82-7A87-3C68C57C1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>
          <a:xfrm>
            <a:off x="1115616" y="1491630"/>
            <a:ext cx="6535430" cy="3384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C40BD-845B-0C01-D33E-72BCA2559C38}"/>
              </a:ext>
            </a:extLst>
          </p:cNvPr>
          <p:cNvSpPr txBox="1"/>
          <p:nvPr/>
        </p:nvSpPr>
        <p:spPr>
          <a:xfrm>
            <a:off x="179512" y="18619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Risk &amp; Mitigation (embed in project)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E25D8-7292-A138-BF7B-E56CA0F6DC35}"/>
              </a:ext>
            </a:extLst>
          </p:cNvPr>
          <p:cNvSpPr txBox="1"/>
          <p:nvPr/>
        </p:nvSpPr>
        <p:spPr>
          <a:xfrm>
            <a:off x="179512" y="627534"/>
            <a:ext cx="873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WP3 is high risk, but WP4 later can use WP2 materials if delayed or does not work. So, the whole project in not built on a ‘house of cards’.</a:t>
            </a:r>
          </a:p>
        </p:txBody>
      </p:sp>
    </p:spTree>
    <p:extLst>
      <p:ext uri="{BB962C8B-B14F-4D97-AF65-F5344CB8AC3E}">
        <p14:creationId xmlns:p14="http://schemas.microsoft.com/office/powerpoint/2010/main" val="121214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96E92-610D-6EE1-5AE4-3AFBC1208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09" y="627534"/>
            <a:ext cx="6581782" cy="4232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0633C-0EAE-E5E7-3123-CBD8E4CF3168}"/>
              </a:ext>
            </a:extLst>
          </p:cNvPr>
          <p:cNvSpPr txBox="1"/>
          <p:nvPr/>
        </p:nvSpPr>
        <p:spPr>
          <a:xfrm>
            <a:off x="611560" y="19548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Diagram of Project – Do this early to plan.</a:t>
            </a:r>
          </a:p>
        </p:txBody>
      </p:sp>
    </p:spTree>
    <p:extLst>
      <p:ext uri="{BB962C8B-B14F-4D97-AF65-F5344CB8AC3E}">
        <p14:creationId xmlns:p14="http://schemas.microsoft.com/office/powerpoint/2010/main" val="198377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5669B-A3D1-4EB1-335D-6CFFBEBDF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9542"/>
            <a:ext cx="6602020" cy="4191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2514F-1FA4-E5A2-2F52-722665C45021}"/>
              </a:ext>
            </a:extLst>
          </p:cNvPr>
          <p:cNvSpPr txBox="1"/>
          <p:nvPr/>
        </p:nvSpPr>
        <p:spPr>
          <a:xfrm>
            <a:off x="6712449" y="1347614"/>
            <a:ext cx="2252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 months</a:t>
            </a:r>
          </a:p>
          <a:p>
            <a:r>
              <a:rPr lang="en-US" dirty="0"/>
              <a:t>where many WPs are</a:t>
            </a:r>
          </a:p>
          <a:p>
            <a:r>
              <a:rPr lang="en-US" dirty="0"/>
              <a:t>active. </a:t>
            </a:r>
          </a:p>
          <a:p>
            <a:endParaRPr lang="en-US" dirty="0"/>
          </a:p>
          <a:p>
            <a:r>
              <a:rPr lang="en-US" dirty="0"/>
              <a:t>e.g. if there is one researcher, but 4 WPs/8 tasks active at same time.</a:t>
            </a:r>
          </a:p>
          <a:p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04DBC-4AAF-45FD-A144-493F54392324}"/>
              </a:ext>
            </a:extLst>
          </p:cNvPr>
          <p:cNvSpPr txBox="1"/>
          <p:nvPr/>
        </p:nvSpPr>
        <p:spPr>
          <a:xfrm>
            <a:off x="251520" y="186194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Diagram of Project – Do this early to plan.</a:t>
            </a:r>
          </a:p>
        </p:txBody>
      </p:sp>
    </p:spTree>
    <p:extLst>
      <p:ext uri="{BB962C8B-B14F-4D97-AF65-F5344CB8AC3E}">
        <p14:creationId xmlns:p14="http://schemas.microsoft.com/office/powerpoint/2010/main" val="350674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F181-BF83-72B5-6083-DB5DE7AA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61E8-ABA8-BEDD-6FBC-04C30A66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04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Successful Proposal Development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6C1CAF-C0E0-CDA6-4856-27F5719BEA79}"/>
              </a:ext>
            </a:extLst>
          </p:cNvPr>
          <p:cNvSpPr txBox="1">
            <a:spLocks/>
          </p:cNvSpPr>
          <p:nvPr/>
        </p:nvSpPr>
        <p:spPr>
          <a:xfrm>
            <a:off x="168896" y="938828"/>
            <a:ext cx="8182560" cy="32612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Some research applications need letters of support from industrial or academic collaborators; or a host supervisor (Fellowship).</a:t>
            </a:r>
          </a:p>
          <a:p>
            <a:r>
              <a:rPr lang="en-US" sz="1600" dirty="0"/>
              <a:t>Look at assessment criteria – e.g. if a training element in needed for visiting fellowship, a clear statement of training is far better than generic statements.</a:t>
            </a:r>
          </a:p>
          <a:p>
            <a:r>
              <a:rPr lang="en-US" sz="1600" dirty="0"/>
              <a:t>Ensure letter is ”</a:t>
            </a:r>
            <a:r>
              <a:rPr lang="en-US" sz="1600" b="1" dirty="0" err="1"/>
              <a:t>Personalised</a:t>
            </a:r>
            <a:r>
              <a:rPr lang="en-US" sz="1600" b="1" dirty="0"/>
              <a:t>” with respect to company, academic or host. </a:t>
            </a:r>
            <a:r>
              <a:rPr lang="en-US" sz="1600" dirty="0"/>
              <a:t>See it  is an opportunity to “add value” to your arguments, not to just confirm your idea is good.</a:t>
            </a:r>
          </a:p>
          <a:p>
            <a:r>
              <a:rPr lang="en-US" sz="1600" dirty="0"/>
              <a:t>You might need to draft to industry or busy host – if so, it still needs to be personalized by collaborator/host.</a:t>
            </a:r>
          </a:p>
          <a:p>
            <a:r>
              <a:rPr lang="en-US" sz="1600" dirty="0"/>
              <a:t>Ensure not just a summary of project and this it is an “interesting project” - this annoys reviewer as they have just read the same thing, and you are asking to read it all again.</a:t>
            </a:r>
          </a:p>
          <a:p>
            <a:r>
              <a:rPr lang="en-US" sz="1600" dirty="0"/>
              <a:t>For multiple letters ensure they different – again generic letters add no value and can even reduce score. They are read by assessors.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8EC5C-16D1-902F-CF34-710FB2B57622}"/>
              </a:ext>
            </a:extLst>
          </p:cNvPr>
          <p:cNvSpPr txBox="1"/>
          <p:nvPr/>
        </p:nvSpPr>
        <p:spPr>
          <a:xfrm>
            <a:off x="179512" y="18619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Letters of support or supporting statements from host</a:t>
            </a:r>
          </a:p>
        </p:txBody>
      </p:sp>
    </p:spTree>
    <p:extLst>
      <p:ext uri="{BB962C8B-B14F-4D97-AF65-F5344CB8AC3E}">
        <p14:creationId xmlns:p14="http://schemas.microsoft.com/office/powerpoint/2010/main" val="179502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AE18F-077D-7EFE-D669-40886493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3454-7EF5-E677-F929-818E37D5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04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Successful Proposal Development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02430-01AF-B8E2-2390-C8AFA8D0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0" y="123478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GB" sz="2200" dirty="0">
                <a:solidFill>
                  <a:schemeClr val="bg1"/>
                </a:solidFill>
              </a:rPr>
              <a:t>Before you start: Read to Assessment / Call Criteria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3666CB-FD57-5A95-FA7C-B14E87CBAB79}"/>
              </a:ext>
            </a:extLst>
          </p:cNvPr>
          <p:cNvSpPr txBox="1">
            <a:spLocks/>
          </p:cNvSpPr>
          <p:nvPr/>
        </p:nvSpPr>
        <p:spPr>
          <a:xfrm>
            <a:off x="52180" y="627534"/>
            <a:ext cx="8961761" cy="32612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/>
              <a:t>Easy to just get interested in the research and assume reviewer will assess only research idea</a:t>
            </a:r>
          </a:p>
          <a:p>
            <a:pPr>
              <a:buFontTx/>
              <a:buChar char="-"/>
            </a:pPr>
            <a:r>
              <a:rPr lang="en-US" sz="1600" dirty="0"/>
              <a:t>Some applications require a training plan, which is equally important e.g. MSCA, Newton.</a:t>
            </a:r>
          </a:p>
          <a:p>
            <a:pPr>
              <a:buFontTx/>
              <a:buChar char="-"/>
            </a:pPr>
            <a:r>
              <a:rPr lang="en-US" sz="1600" dirty="0"/>
              <a:t>Industry or host input sometimes required – needs to be done in time.</a:t>
            </a:r>
          </a:p>
          <a:p>
            <a:pPr>
              <a:buFontTx/>
              <a:buChar char="-"/>
            </a:pPr>
            <a:r>
              <a:rPr lang="en-US" sz="1600" dirty="0"/>
              <a:t>If a specific call, make sure your idea fits, if not a good fit you are already on a back foot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Example: EPSRC Assessment criteria (score out of 6)</a:t>
            </a:r>
          </a:p>
          <a:p>
            <a:pPr marL="0" indent="0">
              <a:buNone/>
            </a:pPr>
            <a:r>
              <a:rPr lang="en-US" sz="1600" dirty="0"/>
              <a:t>“For most research grant opportunities, the following high level UKRI criteria will form the basis of assessment:”</a:t>
            </a:r>
          </a:p>
          <a:p>
            <a:pPr marL="0" indent="0">
              <a:buNone/>
            </a:pPr>
            <a:r>
              <a:rPr lang="en-US" sz="1600" dirty="0"/>
              <a:t>Vision</a:t>
            </a:r>
          </a:p>
          <a:p>
            <a:pPr marL="0" indent="0">
              <a:buNone/>
            </a:pPr>
            <a:r>
              <a:rPr lang="en-US" sz="1600" dirty="0"/>
              <a:t>Approach/methodology</a:t>
            </a:r>
          </a:p>
          <a:p>
            <a:pPr marL="0" indent="0">
              <a:buNone/>
            </a:pPr>
            <a:r>
              <a:rPr lang="en-US" sz="1600" dirty="0"/>
              <a:t>Applicant and team capability to deliver</a:t>
            </a:r>
          </a:p>
          <a:p>
            <a:pPr marL="0" indent="0">
              <a:buNone/>
            </a:pPr>
            <a:r>
              <a:rPr lang="en-US" sz="1600" dirty="0"/>
              <a:t>Resources and cost justification</a:t>
            </a:r>
          </a:p>
          <a:p>
            <a:pPr marL="0" indent="0">
              <a:buNone/>
            </a:pPr>
            <a:r>
              <a:rPr lang="en-US" sz="1600" dirty="0"/>
              <a:t>Ethics and responsible research innovation (RRI)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94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EBE01-7E40-B6D6-4F69-B8460CD3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2EDF-E012-D5BD-AF54-8AA7DBC7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478"/>
            <a:ext cx="8229600" cy="4321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Budget and Justification of Resources (</a:t>
            </a:r>
            <a:r>
              <a:rPr lang="en-US" dirty="0" err="1">
                <a:solidFill>
                  <a:schemeClr val="bg1"/>
                </a:solidFill>
              </a:rPr>
              <a:t>JoR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ED5304-BF21-1989-664D-C5769BA25D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8559" y="702263"/>
            <a:ext cx="69957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University processes often need budget and ethics approval -  do not leave to last minute. Know the university timelines.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with the Letters of Support, avoid generic statements.</a:t>
            </a:r>
          </a:p>
        </p:txBody>
      </p:sp>
      <p:pic>
        <p:nvPicPr>
          <p:cNvPr id="3074" name="Picture 2" descr="Budget Images - Free Download on Freepik">
            <a:extLst>
              <a:ext uri="{FF2B5EF4-FFF2-40B4-BE49-F238E27FC236}">
                <a16:creationId xmlns:a16="http://schemas.microsoft.com/office/drawing/2014/main" id="{02E69077-CA59-E6CD-C4B7-6C50DBD5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470"/>
            <a:ext cx="1883161" cy="18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AC0B0-32C4-D14F-8A10-84C085701797}"/>
              </a:ext>
            </a:extLst>
          </p:cNvPr>
          <p:cNvSpPr txBox="1"/>
          <p:nvPr/>
        </p:nvSpPr>
        <p:spPr>
          <a:xfrm>
            <a:off x="200766" y="2139702"/>
            <a:ext cx="83316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Example: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”attend two conferences each year” – other applicants will name the conferences and state their relevance to the project. The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chance to add detail, it is not a last-minute chore.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Likewise, detail on consumable items can be used to provide additional detail where you have no space in WP, or outline two types of consumable (and linked to risk)</a:t>
            </a:r>
          </a:p>
        </p:txBody>
      </p:sp>
    </p:spTree>
    <p:extLst>
      <p:ext uri="{BB962C8B-B14F-4D97-AF65-F5344CB8AC3E}">
        <p14:creationId xmlns:p14="http://schemas.microsoft.com/office/powerpoint/2010/main" val="15854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AA1B-FA81-465D-DA19-90C57067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139553"/>
            <a:ext cx="5061248" cy="432197"/>
          </a:xfrm>
        </p:spPr>
        <p:txBody>
          <a:bodyPr/>
          <a:lstStyle/>
          <a:p>
            <a:r>
              <a:rPr lang="en-US" sz="4400" dirty="0"/>
              <a:t>Other tips/myths.</a:t>
            </a:r>
          </a:p>
        </p:txBody>
      </p:sp>
    </p:spTree>
    <p:extLst>
      <p:ext uri="{BB962C8B-B14F-4D97-AF65-F5344CB8AC3E}">
        <p14:creationId xmlns:p14="http://schemas.microsoft.com/office/powerpoint/2010/main" val="2156720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18F195-4BE2-7B45-AF36-AD74E9DCA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" y="678396"/>
            <a:ext cx="2549251" cy="36935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B8BD68-9FED-35DF-2C16-54905B8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6" y="164220"/>
            <a:ext cx="6172200" cy="4321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Avoid ”Wall of Text” – Break up text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11438-9307-BF84-4371-5FE8BD68819D}"/>
              </a:ext>
            </a:extLst>
          </p:cNvPr>
          <p:cNvSpPr txBox="1"/>
          <p:nvPr/>
        </p:nvSpPr>
        <p:spPr>
          <a:xfrm>
            <a:off x="291826" y="437195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Avoid dense text. </a:t>
            </a:r>
          </a:p>
        </p:txBody>
      </p:sp>
    </p:spTree>
    <p:extLst>
      <p:ext uri="{BB962C8B-B14F-4D97-AF65-F5344CB8AC3E}">
        <p14:creationId xmlns:p14="http://schemas.microsoft.com/office/powerpoint/2010/main" val="397660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1CCD-BC5F-0095-49E1-C92B0E1A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4D599-A82E-0463-379F-DDB3AA22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9" y="699542"/>
            <a:ext cx="2380841" cy="3672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AE4C4-702F-BBBC-1A20-4BBCBAFBF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" y="678396"/>
            <a:ext cx="2549251" cy="36935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509645-5F74-AE02-828B-6DF312DF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6" y="164220"/>
            <a:ext cx="6172200" cy="4321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Avoid ”Wall of Text” – Break up text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B0BC3-6C83-6B23-A66D-0E935C13BD6A}"/>
              </a:ext>
            </a:extLst>
          </p:cNvPr>
          <p:cNvSpPr txBox="1"/>
          <p:nvPr/>
        </p:nvSpPr>
        <p:spPr>
          <a:xfrm>
            <a:off x="2613600" y="437195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 up into sections/images.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28E2A-7A4F-75C3-9808-BA6BFFD12C40}"/>
              </a:ext>
            </a:extLst>
          </p:cNvPr>
          <p:cNvSpPr txBox="1"/>
          <p:nvPr/>
        </p:nvSpPr>
        <p:spPr>
          <a:xfrm>
            <a:off x="291826" y="437195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Avoid dense text. </a:t>
            </a:r>
          </a:p>
        </p:txBody>
      </p:sp>
    </p:spTree>
    <p:extLst>
      <p:ext uri="{BB962C8B-B14F-4D97-AF65-F5344CB8AC3E}">
        <p14:creationId xmlns:p14="http://schemas.microsoft.com/office/powerpoint/2010/main" val="73985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42FA-F0EF-CA1E-4B03-3DCAE0A19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FF69C-C71B-30EE-7014-4CBBDC15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9" y="699542"/>
            <a:ext cx="2380841" cy="3672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1F43E-BE1F-EB06-9238-3D612598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9542"/>
            <a:ext cx="2781340" cy="3535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745740-C4B2-6E6B-4547-17C99232F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" y="678396"/>
            <a:ext cx="2549251" cy="36935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BD92035-8F91-746A-60C5-D06A9A4D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6" y="164220"/>
            <a:ext cx="6172200" cy="4321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Avoid ”Wall of Text” – Break up text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DF50F-DEFE-7FF3-C1BF-A8507CC7011A}"/>
              </a:ext>
            </a:extLst>
          </p:cNvPr>
          <p:cNvSpPr txBox="1"/>
          <p:nvPr/>
        </p:nvSpPr>
        <p:spPr>
          <a:xfrm>
            <a:off x="2613600" y="437195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 up into sections/images.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59D77-9ADA-774A-1759-675BFF1F1FFA}"/>
              </a:ext>
            </a:extLst>
          </p:cNvPr>
          <p:cNvSpPr txBox="1"/>
          <p:nvPr/>
        </p:nvSpPr>
        <p:spPr>
          <a:xfrm>
            <a:off x="291826" y="437195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Avoid dense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BBAA1-491B-422D-19CF-8FFBBF8CE521}"/>
              </a:ext>
            </a:extLst>
          </p:cNvPr>
          <p:cNvSpPr txBox="1"/>
          <p:nvPr/>
        </p:nvSpPr>
        <p:spPr>
          <a:xfrm>
            <a:off x="6066122" y="4229675"/>
            <a:ext cx="276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Column/table format, left column matches criteria. </a:t>
            </a:r>
          </a:p>
        </p:txBody>
      </p:sp>
    </p:spTree>
    <p:extLst>
      <p:ext uri="{BB962C8B-B14F-4D97-AF65-F5344CB8AC3E}">
        <p14:creationId xmlns:p14="http://schemas.microsoft.com/office/powerpoint/2010/main" val="346249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BB69-D094-D322-3EFF-69278DB1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9542"/>
            <a:ext cx="7359015" cy="4176464"/>
          </a:xfrm>
        </p:spPr>
        <p:txBody>
          <a:bodyPr/>
          <a:lstStyle/>
          <a:p>
            <a:r>
              <a:rPr lang="en-US" sz="1800" b="0" dirty="0"/>
              <a:t>Avoid overuse of Acronyms, e.g. three letter acronyms (TLAs): 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Reviewer or panel members often have to examine more that one proposal, and/or are simply busy. 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Do not think you are special and your proposal is delivered on a silver platter to a fanfare.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It can be difficult for reviewer to remember all of the acronyms, especially if it not a common acronym and reviewer is assessing many proposals, each with many acronyms.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Not a problem to redefine acronym (e.g. when in title or figure heading) to help reader.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 </a:t>
            </a:r>
            <a:br>
              <a:rPr lang="en-US" sz="1800" b="0" dirty="0"/>
            </a:br>
            <a:br>
              <a:rPr lang="en-US" sz="1800" b="0" dirty="0"/>
            </a:br>
            <a:endParaRPr lang="en-US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8B300-8B3F-7E05-F3B8-1006035AAF2E}"/>
              </a:ext>
            </a:extLst>
          </p:cNvPr>
          <p:cNvSpPr txBox="1"/>
          <p:nvPr/>
        </p:nvSpPr>
        <p:spPr>
          <a:xfrm>
            <a:off x="251520" y="155416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Acronyms (TLAs)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70F68-F88E-6909-1EA4-CE6FBEA0B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69629"/>
            <a:ext cx="1561961" cy="15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2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57B6DA-7729-B37F-FF06-6B3E95680CC0}"/>
              </a:ext>
            </a:extLst>
          </p:cNvPr>
          <p:cNvSpPr txBox="1"/>
          <p:nvPr/>
        </p:nvSpPr>
        <p:spPr>
          <a:xfrm>
            <a:off x="-36512" y="195486"/>
            <a:ext cx="721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Avoid adding in “pet activities” - something you always wanted to try.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B6562-D322-18A0-7815-694602E06498}"/>
              </a:ext>
            </a:extLst>
          </p:cNvPr>
          <p:cNvSpPr txBox="1"/>
          <p:nvPr/>
        </p:nvSpPr>
        <p:spPr>
          <a:xfrm>
            <a:off x="179512" y="67892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have a “side-project” that you always wanted to really explore.</a:t>
            </a:r>
          </a:p>
          <a:p>
            <a:endParaRPr lang="en-US" sz="2000" dirty="0"/>
          </a:p>
          <a:p>
            <a:r>
              <a:rPr lang="en-US" sz="2000" dirty="0"/>
              <a:t>The idea does not really fit to the vision or objectives for this proposal, but you really want to try it, nevertheless.</a:t>
            </a:r>
          </a:p>
          <a:p>
            <a:endParaRPr lang="en-US" sz="2000" dirty="0"/>
          </a:p>
          <a:p>
            <a:r>
              <a:rPr lang="en-US" sz="2000" dirty="0"/>
              <a:t>So, you think, “maybe I will just slip it into a task or work package,  no one will notice”.</a:t>
            </a:r>
          </a:p>
          <a:p>
            <a:endParaRPr lang="en-US" sz="2000" dirty="0"/>
          </a:p>
        </p:txBody>
      </p:sp>
      <p:pic>
        <p:nvPicPr>
          <p:cNvPr id="4098" name="Picture 2" descr="Electronics, Workbench, Multimeter | Download at StockCake">
            <a:extLst>
              <a:ext uri="{FF2B5EF4-FFF2-40B4-BE49-F238E27FC236}">
                <a16:creationId xmlns:a16="http://schemas.microsoft.com/office/drawing/2014/main" id="{842D56AA-3596-BABF-566D-34D6AD5C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56" y="2931790"/>
            <a:ext cx="2953824" cy="16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1F75C-9F79-D615-D7C8-BAC2FB6F0FF5}"/>
              </a:ext>
            </a:extLst>
          </p:cNvPr>
          <p:cNvSpPr txBox="1"/>
          <p:nvPr/>
        </p:nvSpPr>
        <p:spPr>
          <a:xfrm>
            <a:off x="251520" y="2931790"/>
            <a:ext cx="5491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Avoid – a reviewer will notice this straight away and again distract form trying to make a linkage of Vision, Objectives and Work packages.</a:t>
            </a:r>
          </a:p>
          <a:p>
            <a:endParaRPr lang="en-US" sz="2000" dirty="0"/>
          </a:p>
          <a:p>
            <a:r>
              <a:rPr lang="en-US" sz="2000" dirty="0"/>
              <a:t>Remember, clarity is key.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11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86A8E-0B74-03E6-3A10-3BA5CCC9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153500-36F5-5171-BFB3-0C8C1E7ECDAB}"/>
              </a:ext>
            </a:extLst>
          </p:cNvPr>
          <p:cNvSpPr txBox="1"/>
          <p:nvPr/>
        </p:nvSpPr>
        <p:spPr>
          <a:xfrm>
            <a:off x="35496" y="195486"/>
            <a:ext cx="692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Myths: “It is all random” in terms of getting you application funded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410AA-675E-3C29-E0E3-1E4DD23BE80B}"/>
              </a:ext>
            </a:extLst>
          </p:cNvPr>
          <p:cNvSpPr txBox="1"/>
          <p:nvPr/>
        </p:nvSpPr>
        <p:spPr>
          <a:xfrm>
            <a:off x="179512" y="67892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experience on panels (in a range of countries) is:</a:t>
            </a:r>
          </a:p>
          <a:p>
            <a:endParaRPr lang="en-US" sz="2000" dirty="0"/>
          </a:p>
          <a:p>
            <a:r>
              <a:rPr lang="en-US" sz="2000" dirty="0"/>
              <a:t>There are a small number of truly amazing applications, which will consume some of the available budget, but not all.</a:t>
            </a:r>
          </a:p>
          <a:p>
            <a:endParaRPr lang="en-US" sz="2000" dirty="0"/>
          </a:p>
          <a:p>
            <a:r>
              <a:rPr lang="en-US" sz="2000" dirty="0"/>
              <a:t>There are a small number of poor applications, which are simply not going to get funded.</a:t>
            </a:r>
          </a:p>
          <a:p>
            <a:endParaRPr lang="en-US" sz="2000" dirty="0"/>
          </a:p>
          <a:p>
            <a:r>
              <a:rPr lang="en-US" sz="2000" dirty="0"/>
              <a:t>The vast majority of applications are strong and fundable, but clearly not all can be funded.</a:t>
            </a:r>
          </a:p>
          <a:p>
            <a:endParaRPr lang="en-US" sz="2000" dirty="0"/>
          </a:p>
          <a:p>
            <a:r>
              <a:rPr lang="en-US" sz="2000" dirty="0"/>
              <a:t>Here, the little things can therefore make the difference or whether you are in the fundable zone.</a:t>
            </a:r>
          </a:p>
          <a:p>
            <a:endParaRPr lang="en-US" sz="2000" dirty="0"/>
          </a:p>
        </p:txBody>
      </p:sp>
      <p:pic>
        <p:nvPicPr>
          <p:cNvPr id="5122" name="Picture 2" descr="stakeholder advisory panel ...">
            <a:extLst>
              <a:ext uri="{FF2B5EF4-FFF2-40B4-BE49-F238E27FC236}">
                <a16:creationId xmlns:a16="http://schemas.microsoft.com/office/drawing/2014/main" id="{BD30CED4-7E28-8171-8DCD-976A34EA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8666"/>
            <a:ext cx="2016224" cy="11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28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167A-65C6-C906-0349-504A4BA1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F98D-86E0-BE49-BBE2-03EAE020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139553"/>
            <a:ext cx="5061248" cy="432197"/>
          </a:xfrm>
        </p:spPr>
        <p:txBody>
          <a:bodyPr/>
          <a:lstStyle/>
          <a:p>
            <a:r>
              <a:rPr lang="en-US" sz="4400" dirty="0"/>
              <a:t>Final points</a:t>
            </a:r>
          </a:p>
        </p:txBody>
      </p:sp>
    </p:spTree>
    <p:extLst>
      <p:ext uri="{BB962C8B-B14F-4D97-AF65-F5344CB8AC3E}">
        <p14:creationId xmlns:p14="http://schemas.microsoft.com/office/powerpoint/2010/main" val="267542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0B6D-CCF0-24AD-A6B6-510310E2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478"/>
            <a:ext cx="8229600" cy="4321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R4Ri – Resume for research and innovation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6BD7CA-431C-FD61-8963-155B7AD849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3850" y="555526"/>
            <a:ext cx="914137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Segoe UI" panose="020B0502040204020203" pitchFamily="34" charset="0"/>
                <a:hlinkClick r:id="rId2"/>
              </a:rPr>
              <a:t>https://www.ukri.org/apply-for-funding/how-to-apply/resume-for-research-and-innovation-r4ri-guidance/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/>
              <a:t>Moving away from ”lists” -  papers, presentations, patents, funding etc.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/>
              <a:t>Now a narrative and focus on best aspects.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/>
              <a:t>You can use metrics, </a:t>
            </a:r>
            <a:r>
              <a:rPr lang="en-US" altLang="en-US" sz="1300" dirty="0" err="1"/>
              <a:t>eg.</a:t>
            </a:r>
            <a:r>
              <a:rPr lang="en-US" altLang="en-US" sz="1300" dirty="0"/>
              <a:t> citations, but you need to provide the “context” e.g. citation or impact factor not really a direct marker of quality, but citations can be indicator of your “reach”.</a:t>
            </a:r>
          </a:p>
          <a:p>
            <a:pPr marL="0" lvl="0" indent="0"/>
            <a:endParaRPr lang="en-US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/>
              <a:t>R4Ri can be thought of four modules, like an onion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Module 1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Contributions to the generation of new ideas, tools, methodologies or  knowledge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/>
              <a:t> - research outputs, new knowledge, datasets, patents, funding, awards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Module 2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Contributions to the development of others and maintenance of effective working relationships 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supervision, creating networks, teaching/tutoring, training [maybe these at your institution]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b="1" dirty="0"/>
              <a:t>Module 3 </a:t>
            </a:r>
            <a:r>
              <a:rPr lang="en-US" altLang="en-US" sz="1300" dirty="0"/>
              <a:t>– Contributions to the wider research and innovation community 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/>
              <a:t> - working across disciplines, institutions, countries, reviewing, professional bodies, open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b="1" dirty="0"/>
              <a:t>Module 4 </a:t>
            </a:r>
            <a:r>
              <a:rPr lang="en-US" altLang="en-US" sz="1300" dirty="0"/>
              <a:t>– Contributions to broader research/innovation-users </a:t>
            </a:r>
            <a:r>
              <a:rPr lang="en-US" altLang="en-US" sz="1400" dirty="0"/>
              <a:t>and audiences and towards wider societal benefit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/>
              <a:t> - </a:t>
            </a:r>
            <a:r>
              <a:rPr lang="en-US" altLang="en-US" sz="1400" dirty="0" err="1"/>
              <a:t>commericialisation</a:t>
            </a:r>
            <a:r>
              <a:rPr lang="en-US" altLang="en-US" sz="1400" dirty="0"/>
              <a:t>, public engagement, knowledge exchange</a:t>
            </a:r>
          </a:p>
        </p:txBody>
      </p:sp>
    </p:spTree>
    <p:extLst>
      <p:ext uri="{BB962C8B-B14F-4D97-AF65-F5344CB8AC3E}">
        <p14:creationId xmlns:p14="http://schemas.microsoft.com/office/powerpoint/2010/main" val="303321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BB85B-DF35-046D-CF59-6148D66AC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7E5E-21BF-94FD-3898-73537B1E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04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Successful Proposal Development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D45E0-AF60-860D-17BB-D3A1976B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0" y="123478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GB" sz="2200" dirty="0">
                <a:solidFill>
                  <a:schemeClr val="bg1"/>
                </a:solidFill>
              </a:rPr>
              <a:t>General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A6AB4-2A25-9CA3-A91F-8859091AD104}"/>
              </a:ext>
            </a:extLst>
          </p:cNvPr>
          <p:cNvSpPr txBox="1">
            <a:spLocks/>
          </p:cNvSpPr>
          <p:nvPr/>
        </p:nvSpPr>
        <p:spPr>
          <a:xfrm>
            <a:off x="130059" y="627534"/>
            <a:ext cx="8883882" cy="32612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/>
              <a:t>Vision, or aims</a:t>
            </a:r>
          </a:p>
          <a:p>
            <a:pPr>
              <a:buFontTx/>
              <a:buChar char="-"/>
            </a:pPr>
            <a:r>
              <a:rPr lang="en-US" sz="1600" dirty="0"/>
              <a:t>Background, current state of art</a:t>
            </a:r>
          </a:p>
          <a:p>
            <a:pPr>
              <a:buFontTx/>
              <a:buChar char="-"/>
            </a:pPr>
            <a:r>
              <a:rPr lang="en-US" sz="1600" dirty="0"/>
              <a:t>Objectives and how you will go beyond the state of the art</a:t>
            </a:r>
          </a:p>
          <a:p>
            <a:pPr>
              <a:buFontTx/>
              <a:buChar char="-"/>
            </a:pPr>
            <a:r>
              <a:rPr lang="en-US" sz="1600" dirty="0"/>
              <a:t>Workplan and Work packages</a:t>
            </a:r>
          </a:p>
          <a:p>
            <a:pPr lvl="1">
              <a:buFontTx/>
              <a:buChar char="-"/>
            </a:pPr>
            <a:r>
              <a:rPr lang="en-US" sz="1200" dirty="0"/>
              <a:t>Deliverables</a:t>
            </a:r>
          </a:p>
          <a:p>
            <a:pPr lvl="1">
              <a:buFontTx/>
              <a:buChar char="-"/>
            </a:pPr>
            <a:r>
              <a:rPr lang="en-US" sz="1200" dirty="0"/>
              <a:t>Milestones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Risks</a:t>
            </a:r>
          </a:p>
          <a:p>
            <a:pPr>
              <a:buFontTx/>
              <a:buChar char="-"/>
            </a:pPr>
            <a:r>
              <a:rPr lang="en-US" sz="1600" dirty="0"/>
              <a:t>Workplan</a:t>
            </a:r>
          </a:p>
          <a:p>
            <a:pPr>
              <a:buFontTx/>
              <a:buChar char="-"/>
            </a:pPr>
            <a:r>
              <a:rPr lang="en-US" sz="1600" dirty="0"/>
              <a:t>Budget / justification of resources</a:t>
            </a:r>
          </a:p>
          <a:p>
            <a:pPr lvl="1">
              <a:buFontTx/>
              <a:buChar char="-"/>
            </a:pPr>
            <a:endParaRPr lang="en-US" sz="1200" dirty="0"/>
          </a:p>
          <a:p>
            <a:pPr marL="0" indent="0">
              <a:buNone/>
            </a:pPr>
            <a:r>
              <a:rPr lang="en-US" sz="1600" dirty="0"/>
              <a:t>These are not separate sections – they need for be presented as a coherent/interlinked plan.</a:t>
            </a:r>
          </a:p>
          <a:p>
            <a:pPr marL="0" indent="0">
              <a:buNone/>
            </a:pPr>
            <a:r>
              <a:rPr lang="en-US" sz="1600" dirty="0"/>
              <a:t>Take some serious thought how this all fits together.</a:t>
            </a:r>
          </a:p>
          <a:p>
            <a:pPr marL="0" indent="0">
              <a:buNone/>
            </a:pPr>
            <a:r>
              <a:rPr lang="en-US" sz="1600" dirty="0"/>
              <a:t>If you are doing this late, you are more likely to treat as separate sections/questions.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6729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337F-A18D-79DB-B30F-7531424C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697A-6249-7ACE-4BF1-9231CFE1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229600" cy="432197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Responsible Research and Innovation/ Trusted Research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35A6C2-E111-F6A7-52D9-E34A5DA9A5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578" y="627534"/>
            <a:ext cx="91214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Responsible research and innovation is a process that seeks to promote creativity and opportunities for science and innovation that are socially desirable and undertaken in the public interest.”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Anticipate, reflect, engage, act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(AREA) framework;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Anticipate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Risks and Impacts:  e.g. long-term systemic impacts of hydrogen, such as the environmental effects of hydrogen leakage on the upper atmosphere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/>
              <a:t>Reflect: </a:t>
            </a:r>
            <a:r>
              <a:rPr lang="en-US" altLang="en-US" dirty="0"/>
              <a:t>Instead of presenting hydrogen as a "perfect" fuel, the team reflects on the transparency of their data.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/>
              <a:t>Engage: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Stakeholder Engagement involving local community for public perception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Responsiveness to New Evidence and </a:t>
            </a:r>
            <a:r>
              <a:rPr lang="en-US" altLang="en-US" dirty="0"/>
              <a:t>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llow project to pivot as new data emerges.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21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D59F-9BE7-D0BF-6880-EB2DB1B1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" y="123478"/>
            <a:ext cx="8229600" cy="4321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Panel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A5EA-C1AF-7212-3983-6FF85ED2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83" y="1193502"/>
            <a:ext cx="6685630" cy="3394472"/>
          </a:xfrm>
        </p:spPr>
        <p:txBody>
          <a:bodyPr/>
          <a:lstStyle/>
          <a:p>
            <a:r>
              <a:rPr lang="en-US" dirty="0"/>
              <a:t>Practice (multiple times) - mock interviews with colleagues and non-colleagues, ideally those that have done before.</a:t>
            </a:r>
          </a:p>
          <a:p>
            <a:endParaRPr lang="en-US" dirty="0"/>
          </a:p>
        </p:txBody>
      </p:sp>
      <p:pic>
        <p:nvPicPr>
          <p:cNvPr id="6146" name="Picture 2" descr="1,088 Panel Interview Stock Photos ...">
            <a:extLst>
              <a:ext uri="{FF2B5EF4-FFF2-40B4-BE49-F238E27FC236}">
                <a16:creationId xmlns:a16="http://schemas.microsoft.com/office/drawing/2014/main" id="{4F62DF9C-1BD1-8BCA-F055-A8F2848E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25" y="112151"/>
            <a:ext cx="1997644" cy="15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92538-5484-66E9-082E-3D06A828B716}"/>
              </a:ext>
            </a:extLst>
          </p:cNvPr>
          <p:cNvSpPr txBox="1"/>
          <p:nvPr/>
        </p:nvSpPr>
        <p:spPr>
          <a:xfrm>
            <a:off x="142614" y="2135815"/>
            <a:ext cx="86778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Try and prepare for questions - read the research assessment criteria again, speak to others.</a:t>
            </a:r>
          </a:p>
          <a:p>
            <a:endParaRPr lang="en-US" dirty="0"/>
          </a:p>
          <a:p>
            <a:r>
              <a:rPr lang="en-US" dirty="0"/>
              <a:t>Prepare, yes, but also be prepared for </a:t>
            </a:r>
            <a:r>
              <a:rPr lang="en-US" b="1" dirty="0"/>
              <a:t>any</a:t>
            </a:r>
            <a:r>
              <a:rPr lang="en-US" dirty="0"/>
              <a:t> question. Don’t have a strict script.</a:t>
            </a:r>
          </a:p>
          <a:p>
            <a:endParaRPr lang="en-US" dirty="0"/>
          </a:p>
          <a:p>
            <a:r>
              <a:rPr lang="en-US" dirty="0"/>
              <a:t>Simple slides, again. Often the panel spans over multiple days or many interviews, complex slides will NOT be helpful.</a:t>
            </a:r>
          </a:p>
        </p:txBody>
      </p:sp>
    </p:spTree>
    <p:extLst>
      <p:ext uri="{BB962C8B-B14F-4D97-AF65-F5344CB8AC3E}">
        <p14:creationId xmlns:p14="http://schemas.microsoft.com/office/powerpoint/2010/main" val="1081761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12DE-0A48-E1BA-DB90-1494F6E7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4" y="555526"/>
            <a:ext cx="8868411" cy="3605391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sz="15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/>
              <a:t>Know the research assessment criteria, read them again and again to make sure keep on track.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/>
              <a:t>Develop a clear and well written/constructed proposal.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/>
              <a:t>You are making a case for your research, not writing a story so no need start of with long background, then vision.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 err="1"/>
              <a:t>Realise</a:t>
            </a:r>
            <a:r>
              <a:rPr lang="en-US" sz="1500" dirty="0"/>
              <a:t> this all takes time, thought and effort, </a:t>
            </a:r>
            <a:r>
              <a:rPr lang="en-US" sz="1500" b="1" dirty="0"/>
              <a:t>prepare well in advance</a:t>
            </a:r>
            <a:r>
              <a:rPr lang="en-US" sz="1500" dirty="0"/>
              <a:t>. This is your competition.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/>
              <a:t>Get your peers to review and learn from successful proposals – but don’t just follow others blindly.</a:t>
            </a:r>
          </a:p>
          <a:p>
            <a:pPr marL="585788" lvl="1" indent="-285750">
              <a:buFont typeface="Courier New" panose="02070309020205020404" pitchFamily="49" charset="0"/>
              <a:buChar char="o"/>
            </a:pPr>
            <a:r>
              <a:rPr lang="en-US" dirty="0"/>
              <a:t>What in new and exciting about the research? Why does does it need to be done now? What will be in impact/outcomes (academia, industry/economy, society)? Why are you the best person to do the research?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/>
              <a:t>Develop a clear linkage and mapping between the </a:t>
            </a:r>
            <a:r>
              <a:rPr lang="en-US" sz="1500" b="1" dirty="0"/>
              <a:t>Vision, Research Challenges/Questions, Objectives, Work Packages and Deliverables/outcomes; even budget/justification of resources.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/>
              <a:t>The big things matter, namely the exciting idea, the new research and impact, but so do the little things – this includes, clarity and interlinkage of project activities, presentation etc.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5068C9-45A6-8D2E-FBF6-D9E228C59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0953" y="482389"/>
            <a:ext cx="18020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9C24B-1E28-17FB-7A04-C2A9491C79B7}"/>
              </a:ext>
            </a:extLst>
          </p:cNvPr>
          <p:cNvSpPr txBox="1"/>
          <p:nvPr/>
        </p:nvSpPr>
        <p:spPr>
          <a:xfrm>
            <a:off x="179512" y="12347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337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3CF41-30A8-7297-CCC8-A48A5AB5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04F3-EF65-5631-72AA-DE9368D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04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Successful Proposal Development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8BCA-2B71-CF9D-50F6-F6979A71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0" y="123478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GB" sz="2200" dirty="0">
                <a:solidFill>
                  <a:schemeClr val="bg1"/>
                </a:solidFill>
              </a:rPr>
              <a:t>1. Vision or aim(s), sometimes ‘abstract’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C2A69F-866E-551F-31DE-E62B56A7B75A}"/>
              </a:ext>
            </a:extLst>
          </p:cNvPr>
          <p:cNvSpPr txBox="1">
            <a:spLocks/>
          </p:cNvSpPr>
          <p:nvPr/>
        </p:nvSpPr>
        <p:spPr>
          <a:xfrm>
            <a:off x="130059" y="859428"/>
            <a:ext cx="8883882" cy="32612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Reviewers will read first and use this as a basis to understand (and rate) the proposal. </a:t>
            </a:r>
          </a:p>
          <a:p>
            <a:r>
              <a:rPr lang="en-US" sz="1600" dirty="0"/>
              <a:t>Important to get the reader excited at this stage.</a:t>
            </a:r>
          </a:p>
          <a:p>
            <a:r>
              <a:rPr lang="en-US" sz="1600" dirty="0"/>
              <a:t>Ensure its understandable to a wide audience.</a:t>
            </a:r>
          </a:p>
          <a:p>
            <a:r>
              <a:rPr lang="en-US" sz="1600" dirty="0"/>
              <a:t>Clear and simple message of the research – clarity is always key, not complexity</a:t>
            </a:r>
          </a:p>
          <a:p>
            <a:r>
              <a:rPr lang="en-US" sz="1600" dirty="0"/>
              <a:t>Have this upfront, avoid having a long “Background” and gradual build up to vision on Page 2.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- What is the new research? </a:t>
            </a:r>
          </a:p>
          <a:p>
            <a:pPr marL="0" indent="0">
              <a:buNone/>
            </a:pPr>
            <a:r>
              <a:rPr lang="en-US" sz="1600" dirty="0"/>
              <a:t>- How is it new and exciting?</a:t>
            </a:r>
          </a:p>
          <a:p>
            <a:pPr marL="0" indent="0">
              <a:buNone/>
            </a:pPr>
            <a:r>
              <a:rPr lang="en-US" sz="1600" dirty="0"/>
              <a:t>- </a:t>
            </a:r>
            <a:r>
              <a:rPr lang="en-US" sz="1600" b="1" dirty="0"/>
              <a:t>Why </a:t>
            </a:r>
            <a:r>
              <a:rPr lang="en-US" sz="1600" dirty="0"/>
              <a:t>does it need to be done </a:t>
            </a:r>
            <a:r>
              <a:rPr lang="en-US" sz="1600" b="1" dirty="0"/>
              <a:t>now</a:t>
            </a:r>
            <a:r>
              <a:rPr lang="en-US" sz="1600" dirty="0"/>
              <a:t> ? [Avoid just saying ‘urgent need’]</a:t>
            </a:r>
          </a:p>
          <a:p>
            <a:pPr marL="0" indent="0">
              <a:buNone/>
            </a:pPr>
            <a:r>
              <a:rPr lang="en-US" sz="1600" dirty="0"/>
              <a:t>- What will be the outcome or impact to society, economy?</a:t>
            </a:r>
          </a:p>
          <a:p>
            <a:pPr marL="0" indent="0">
              <a:buNone/>
            </a:pPr>
            <a:r>
              <a:rPr lang="en-US" sz="1600" dirty="0"/>
              <a:t>- For fellowship, why are you the best person to do this (</a:t>
            </a:r>
            <a:r>
              <a:rPr lang="en-US" sz="1600" b="1" dirty="0"/>
              <a:t>why me</a:t>
            </a:r>
            <a:r>
              <a:rPr lang="en-US" sz="1600" dirty="0"/>
              <a:t>), and/or your host (</a:t>
            </a:r>
            <a:r>
              <a:rPr lang="en-US" sz="1600" b="1" dirty="0"/>
              <a:t>why at X</a:t>
            </a:r>
            <a:r>
              <a:rPr lang="en-US" sz="1600" dirty="0"/>
              <a:t>).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68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71CB4A-2C85-6C3F-1FF3-E33ED850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14367"/>
            <a:ext cx="8026321" cy="3629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D653A1-B554-87F1-A65E-F097009A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0" y="123478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GB" sz="2200" dirty="0">
                <a:solidFill>
                  <a:schemeClr val="bg1"/>
                </a:solidFill>
              </a:rPr>
              <a:t>Example ‘Vision’</a:t>
            </a:r>
          </a:p>
        </p:txBody>
      </p:sp>
    </p:spTree>
    <p:extLst>
      <p:ext uri="{BB962C8B-B14F-4D97-AF65-F5344CB8AC3E}">
        <p14:creationId xmlns:p14="http://schemas.microsoft.com/office/powerpoint/2010/main" val="17415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7F2AC-6EBB-BA16-CCB6-A5EE3F6A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7126-13B7-9669-366F-AA68E41A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04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Successful Proposal Development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D8369-8144-A09F-B580-DD1D5B45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267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US" sz="2200" dirty="0">
                <a:solidFill>
                  <a:schemeClr val="bg1"/>
                </a:solidFill>
              </a:rPr>
              <a:t>Research Context – ‘Background’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D882E2-D4BD-EE91-E3D7-AAE267A7A6D8}"/>
              </a:ext>
            </a:extLst>
          </p:cNvPr>
          <p:cNvSpPr txBox="1">
            <a:spLocks/>
          </p:cNvSpPr>
          <p:nvPr/>
        </p:nvSpPr>
        <p:spPr>
          <a:xfrm>
            <a:off x="107504" y="1079310"/>
            <a:ext cx="8496944" cy="36041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00025" algn="l"/>
              </a:tabLst>
            </a:pPr>
            <a:r>
              <a:rPr lang="en-US" sz="1400" dirty="0"/>
              <a:t> Global Context and "Big Picture”, the overarching challenge </a:t>
            </a:r>
          </a:p>
          <a:p>
            <a:pPr>
              <a:tabLst>
                <a:tab pos="200025" algn="l"/>
              </a:tabLst>
            </a:pPr>
            <a:r>
              <a:rPr lang="en-US" sz="1400" dirty="0"/>
              <a:t>Specific Gap: Identify exactly what is missing or failing in current technology. The "problem" </a:t>
            </a:r>
          </a:p>
          <a:p>
            <a:pPr>
              <a:tabLst>
                <a:tab pos="200025" algn="l"/>
              </a:tabLst>
            </a:pPr>
            <a:r>
              <a:rPr lang="en-US" sz="1400" dirty="0" err="1"/>
              <a:t>Summarise</a:t>
            </a:r>
            <a:r>
              <a:rPr lang="en-US" sz="1400" dirty="0"/>
              <a:t> the most relevant previous research to demonstrate understanding current "state of the art"</a:t>
            </a:r>
          </a:p>
          <a:p>
            <a:pPr>
              <a:tabLst>
                <a:tab pos="200025" algn="l"/>
              </a:tabLst>
            </a:pPr>
            <a:r>
              <a:rPr lang="en-US" sz="1400" dirty="0"/>
              <a:t>The Rationale (The "Why Now?"): Explain why this research is urgent or timely. Mention recent breakthroughs in materials or changes in policy that make your project possible today.</a:t>
            </a:r>
          </a:p>
          <a:p>
            <a:pPr>
              <a:tabLst>
                <a:tab pos="200025" algn="l"/>
              </a:tabLst>
            </a:pPr>
            <a:r>
              <a:rPr lang="en-US" sz="1400" dirty="0"/>
              <a:t>Theoretical Framework: Briefly outline the engineering principles or scientific theories your project relies</a:t>
            </a:r>
          </a:p>
          <a:p>
            <a:pPr>
              <a:tabLst>
                <a:tab pos="200025" algn="l"/>
              </a:tabLst>
            </a:pPr>
            <a:r>
              <a:rPr lang="en-US" sz="1400" dirty="0"/>
              <a:t>End background clearly stating how your specific proposal will fill the gap you just identified.</a:t>
            </a:r>
          </a:p>
        </p:txBody>
      </p:sp>
    </p:spTree>
    <p:extLst>
      <p:ext uri="{BB962C8B-B14F-4D97-AF65-F5344CB8AC3E}">
        <p14:creationId xmlns:p14="http://schemas.microsoft.com/office/powerpoint/2010/main" val="71436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029C7-064B-41D1-9817-451FBCAC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995" r="5031" b="45588"/>
          <a:stretch>
            <a:fillRect/>
          </a:stretch>
        </p:blipFill>
        <p:spPr>
          <a:xfrm>
            <a:off x="467543" y="771550"/>
            <a:ext cx="7530638" cy="39604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98EA3-F7D8-CF5B-2C46-74D7CB35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267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US" sz="2200" dirty="0">
                <a:solidFill>
                  <a:schemeClr val="bg1"/>
                </a:solidFill>
              </a:rPr>
              <a:t>Research Context – ‘Background’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4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4A8C3-D6C0-BF98-C499-A8A51948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AD7324-735C-9736-1EF9-6292CC2C1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2"/>
          <a:stretch>
            <a:fillRect/>
          </a:stretch>
        </p:blipFill>
        <p:spPr>
          <a:xfrm>
            <a:off x="302058" y="987574"/>
            <a:ext cx="8539884" cy="36004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54626A-9ADA-E7EB-CCBC-5CF635CA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267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US" sz="2200" dirty="0">
                <a:solidFill>
                  <a:schemeClr val="bg1"/>
                </a:solidFill>
              </a:rPr>
              <a:t>Research Context – ‘Background’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0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4A5F-E673-6DA0-A5A9-2630610A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62E0-983C-6EA9-BAC1-07ABBE9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04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Successful Proposal Development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D357-3D61-459D-0C9D-5EA12018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19" y="87796"/>
            <a:ext cx="7886700" cy="372251"/>
          </a:xfrm>
        </p:spPr>
        <p:txBody>
          <a:bodyPr>
            <a:noAutofit/>
          </a:bodyPr>
          <a:lstStyle/>
          <a:p>
            <a:pPr marL="0" indent="0"/>
            <a:r>
              <a:rPr lang="en-US" sz="2700" dirty="0">
                <a:solidFill>
                  <a:schemeClr val="bg1"/>
                </a:solidFill>
              </a:rPr>
              <a:t>Research Objectives </a:t>
            </a: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7AC810-7BC4-DA10-9F3B-3357EF71E528}"/>
              </a:ext>
            </a:extLst>
          </p:cNvPr>
          <p:cNvSpPr txBox="1">
            <a:spLocks/>
          </p:cNvSpPr>
          <p:nvPr/>
        </p:nvSpPr>
        <p:spPr>
          <a:xfrm>
            <a:off x="107504" y="843558"/>
            <a:ext cx="7633422" cy="314409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Outline clear Objectives which:</a:t>
            </a:r>
          </a:p>
          <a:p>
            <a:pPr marL="0" indent="0">
              <a:buNone/>
              <a:tabLst>
                <a:tab pos="200025" algn="l"/>
              </a:tabLst>
            </a:pPr>
            <a:r>
              <a:rPr lang="en-US" sz="2100" dirty="0"/>
              <a:t>	- help meet the project “vision” or “aim”</a:t>
            </a:r>
          </a:p>
          <a:p>
            <a:pPr marL="0" indent="0">
              <a:buNone/>
              <a:tabLst>
                <a:tab pos="200025" algn="l"/>
              </a:tabLst>
            </a:pPr>
            <a:r>
              <a:rPr lang="en-US" sz="2100" dirty="0"/>
              <a:t>	-  ideally be tangible and measurable</a:t>
            </a:r>
          </a:p>
          <a:p>
            <a:pPr marL="0" indent="0">
              <a:buNone/>
              <a:tabLst>
                <a:tab pos="200025" algn="l"/>
              </a:tabLst>
            </a:pPr>
            <a:r>
              <a:rPr lang="en-US" sz="2100" dirty="0"/>
              <a:t>   - objective should map onto the relevant work packages. 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  <a:tabLst>
                <a:tab pos="200025" algn="l"/>
              </a:tabLst>
            </a:pPr>
            <a:r>
              <a:rPr lang="en-US" sz="2100" dirty="0"/>
              <a:t>The objective of this project (O1 to O4) are to:</a:t>
            </a:r>
          </a:p>
          <a:p>
            <a:pPr marL="0" indent="0">
              <a:buNone/>
              <a:tabLst>
                <a:tab pos="200025" algn="l"/>
              </a:tabLst>
            </a:pPr>
            <a:r>
              <a:rPr lang="en-US" sz="2100" dirty="0"/>
              <a:t>	O1. To develop modelling tools…</a:t>
            </a:r>
            <a:br>
              <a:rPr lang="en-US" sz="2100" dirty="0"/>
            </a:br>
            <a:r>
              <a:rPr lang="en-US" sz="2100" dirty="0"/>
              <a:t>	O2. To create new methods to manufacture….</a:t>
            </a:r>
            <a:br>
              <a:rPr lang="en-US" sz="2100" dirty="0"/>
            </a:br>
            <a:r>
              <a:rPr lang="en-US" sz="2100" dirty="0"/>
              <a:t>	O3. To explore..…</a:t>
            </a:r>
            <a:br>
              <a:rPr lang="en-US" sz="2100" dirty="0"/>
            </a:br>
            <a:r>
              <a:rPr lang="en-US" sz="2100" dirty="0"/>
              <a:t>	O4. To demonstrate…</a:t>
            </a:r>
          </a:p>
          <a:p>
            <a:pPr marL="0" indent="0">
              <a:buNone/>
              <a:tabLst>
                <a:tab pos="200025" algn="l"/>
              </a:tabLst>
            </a:pPr>
            <a:endParaRPr lang="en-US" sz="2100" dirty="0"/>
          </a:p>
          <a:p>
            <a:pPr marL="0" indent="0">
              <a:buNone/>
              <a:tabLst>
                <a:tab pos="200025" algn="l"/>
              </a:tabLst>
            </a:pPr>
            <a:endParaRPr lang="en-US" sz="2100" dirty="0"/>
          </a:p>
          <a:p>
            <a:pPr marL="0" indent="0">
              <a:buNone/>
              <a:tabLst>
                <a:tab pos="200025" algn="l"/>
              </a:tabLst>
            </a:pPr>
            <a:endParaRPr lang="en-US" sz="2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0802C-3330-8AD9-670D-2679FD54CE8E}"/>
              </a:ext>
            </a:extLst>
          </p:cNvPr>
          <p:cNvSpPr txBox="1"/>
          <p:nvPr/>
        </p:nvSpPr>
        <p:spPr>
          <a:xfrm>
            <a:off x="211967" y="408329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”O’ to help differentiate when having multiple places in application 1., 2, 3. etc.…e.g. for Aims (A1..), WPs (WP1…), Risks (R1…)</a:t>
            </a:r>
          </a:p>
        </p:txBody>
      </p:sp>
    </p:spTree>
    <p:extLst>
      <p:ext uri="{BB962C8B-B14F-4D97-AF65-F5344CB8AC3E}">
        <p14:creationId xmlns:p14="http://schemas.microsoft.com/office/powerpoint/2010/main" val="1485635120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-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43470</TotalTime>
  <Words>2478</Words>
  <Application>Microsoft Macintosh PowerPoint</Application>
  <PresentationFormat>On-screen Show (16:9)</PresentationFormat>
  <Paragraphs>232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Segoe UI</vt:lpstr>
      <vt:lpstr>Symbol</vt:lpstr>
      <vt:lpstr>Times New Roman</vt:lpstr>
      <vt:lpstr>research-1</vt:lpstr>
      <vt:lpstr>PowerPoint Presentation</vt:lpstr>
      <vt:lpstr>Successful Proposal Development </vt:lpstr>
      <vt:lpstr>Successful Proposal Development </vt:lpstr>
      <vt:lpstr>Successful Proposal Development </vt:lpstr>
      <vt:lpstr>PowerPoint Presentation</vt:lpstr>
      <vt:lpstr>Successful Proposal Development </vt:lpstr>
      <vt:lpstr>PowerPoint Presentation</vt:lpstr>
      <vt:lpstr>PowerPoint Presentation</vt:lpstr>
      <vt:lpstr>Successful Proposal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Successful Proposal Development </vt:lpstr>
      <vt:lpstr>Budget and Justification of Resources (JoR)</vt:lpstr>
      <vt:lpstr>Other tips/myths.</vt:lpstr>
      <vt:lpstr>Avoid ”Wall of Text” – Break up text </vt:lpstr>
      <vt:lpstr>Avoid ”Wall of Text” – Break up text </vt:lpstr>
      <vt:lpstr>Avoid ”Wall of Text” – Break up text </vt:lpstr>
      <vt:lpstr>Avoid overuse of Acronyms, e.g. three letter acronyms (TLAs):   Reviewer or panel members often have to examine more that one proposal, and/or are simply busy.   Do not think you are special and your proposal is delivered on a silver platter to a fanfare.  It can be difficult for reviewer to remember all of the acronyms, especially if it not a common acronym and reviewer is assessing many proposals, each with many acronyms.  Not a problem to redefine acronym (e.g. when in title or figure heading) to help reader.     </vt:lpstr>
      <vt:lpstr>PowerPoint Presentation</vt:lpstr>
      <vt:lpstr>PowerPoint Presentation</vt:lpstr>
      <vt:lpstr>Final points</vt:lpstr>
      <vt:lpstr>R4Ri – Resume for research and innovation</vt:lpstr>
      <vt:lpstr>Responsible Research and Innovation/ Trusted Research</vt:lpstr>
      <vt:lpstr>Panel Interviews</vt:lpstr>
      <vt:lpstr>Conclusions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Le Boulbar</dc:creator>
  <cp:lastModifiedBy>Chris Bowen</cp:lastModifiedBy>
  <cp:revision>663</cp:revision>
  <dcterms:created xsi:type="dcterms:W3CDTF">2014-05-28T15:57:42Z</dcterms:created>
  <dcterms:modified xsi:type="dcterms:W3CDTF">2026-04-22T13:53:19Z</dcterms:modified>
</cp:coreProperties>
</file>